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67" r:id="rId4"/>
    <p:sldId id="258" r:id="rId5"/>
    <p:sldId id="268" r:id="rId6"/>
    <p:sldId id="259" r:id="rId7"/>
    <p:sldId id="260" r:id="rId8"/>
    <p:sldId id="261" r:id="rId9"/>
    <p:sldId id="262" r:id="rId10"/>
    <p:sldId id="263" r:id="rId11"/>
    <p:sldId id="266" r:id="rId12"/>
    <p:sldId id="265" r:id="rId13"/>
    <p:sldId id="264"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3" d="100"/>
          <a:sy n="63" d="100"/>
        </p:scale>
        <p:origin x="8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4/23/2020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4/23/2020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3A8E314-D8E9-43E5-9C47-B61F19D16FEE}"/>
              </a:ext>
            </a:extLst>
          </p:cNvPr>
          <p:cNvSpPr>
            <a:spLocks noGrp="1"/>
          </p:cNvSpPr>
          <p:nvPr>
            <p:ph type="ctrTitle"/>
          </p:nvPr>
        </p:nvSpPr>
        <p:spPr>
          <a:xfrm>
            <a:off x="1069849" y="1298448"/>
            <a:ext cx="7056444" cy="3255264"/>
          </a:xfrm>
        </p:spPr>
        <p:txBody>
          <a:bodyPr>
            <a:normAutofit/>
          </a:bodyPr>
          <a:lstStyle/>
          <a:p>
            <a:pPr algn="r"/>
            <a:r>
              <a:rPr lang="en-US" dirty="0">
                <a:solidFill>
                  <a:schemeClr val="accent1"/>
                </a:solidFill>
              </a:rPr>
              <a:t>Research Paper Analysis</a:t>
            </a:r>
          </a:p>
        </p:txBody>
      </p:sp>
      <p:sp>
        <p:nvSpPr>
          <p:cNvPr id="3" name="Subtitle 2">
            <a:extLst>
              <a:ext uri="{FF2B5EF4-FFF2-40B4-BE49-F238E27FC236}">
                <a16:creationId xmlns:a16="http://schemas.microsoft.com/office/drawing/2014/main" id="{7DEA0D8F-66DB-4B5E-9081-FA19E43607F4}"/>
              </a:ext>
            </a:extLst>
          </p:cNvPr>
          <p:cNvSpPr>
            <a:spLocks noGrp="1"/>
          </p:cNvSpPr>
          <p:nvPr>
            <p:ph type="subTitle" idx="1"/>
          </p:nvPr>
        </p:nvSpPr>
        <p:spPr>
          <a:xfrm>
            <a:off x="8528702" y="4084889"/>
            <a:ext cx="3021621" cy="1709159"/>
          </a:xfrm>
        </p:spPr>
        <p:txBody>
          <a:bodyPr>
            <a:normAutofit fontScale="92500" lnSpcReduction="10000"/>
          </a:bodyPr>
          <a:lstStyle/>
          <a:p>
            <a:r>
              <a:rPr lang="en-US" dirty="0"/>
              <a:t>Some Techniques Used for Processing Bengali Corpus to Meet New Demands of Linguistics and Language Technology  by </a:t>
            </a:r>
            <a:r>
              <a:rPr lang="en-US" dirty="0" err="1"/>
              <a:t>Niladri</a:t>
            </a:r>
            <a:r>
              <a:rPr lang="en-US" dirty="0"/>
              <a:t> Sekhar Dash</a:t>
            </a:r>
            <a:endParaRPr lang="en-US" sz="1800" dirty="0">
              <a:solidFill>
                <a:srgbClr val="FFFFFF"/>
              </a:solidFill>
            </a:endParaRPr>
          </a:p>
        </p:txBody>
      </p:sp>
    </p:spTree>
    <p:extLst>
      <p:ext uri="{BB962C8B-B14F-4D97-AF65-F5344CB8AC3E}">
        <p14:creationId xmlns:p14="http://schemas.microsoft.com/office/powerpoint/2010/main" val="25780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AC0F-CD64-4548-9144-FA3E8B28DA75}"/>
              </a:ext>
            </a:extLst>
          </p:cNvPr>
          <p:cNvSpPr>
            <a:spLocks noGrp="1"/>
          </p:cNvSpPr>
          <p:nvPr>
            <p:ph type="title"/>
          </p:nvPr>
        </p:nvSpPr>
        <p:spPr/>
        <p:txBody>
          <a:bodyPr/>
          <a:lstStyle/>
          <a:p>
            <a:r>
              <a:rPr lang="en-US" dirty="0"/>
              <a:t>Key-word-in-context (KWIC) </a:t>
            </a:r>
          </a:p>
        </p:txBody>
      </p:sp>
      <p:sp>
        <p:nvSpPr>
          <p:cNvPr id="3" name="Content Placeholder 2">
            <a:extLst>
              <a:ext uri="{FF2B5EF4-FFF2-40B4-BE49-F238E27FC236}">
                <a16:creationId xmlns:a16="http://schemas.microsoft.com/office/drawing/2014/main" id="{3C83F629-78AF-4B42-87A2-A964F57385C0}"/>
              </a:ext>
            </a:extLst>
          </p:cNvPr>
          <p:cNvSpPr>
            <a:spLocks noGrp="1"/>
          </p:cNvSpPr>
          <p:nvPr>
            <p:ph idx="1"/>
          </p:nvPr>
        </p:nvSpPr>
        <p:spPr/>
        <p:txBody>
          <a:bodyPr/>
          <a:lstStyle/>
          <a:p>
            <a:r>
              <a:rPr lang="en-US" dirty="0"/>
              <a:t>Helps to identify all the occurrence variations of the key word that have been selected in a corpus.</a:t>
            </a:r>
          </a:p>
          <a:p>
            <a:r>
              <a:rPr lang="en-US" dirty="0"/>
              <a:t> presents results of a search for the contextual environments in a way that may help to define usage patterns of the key word regarding its contexts.</a:t>
            </a:r>
          </a:p>
          <a:p>
            <a:r>
              <a:rPr lang="en-US" dirty="0"/>
              <a:t>Convenient and useful in analysis of idioms, phrases, clauses, and proverbial expressions, which require additional texts and contextual information for their understanding.</a:t>
            </a:r>
          </a:p>
        </p:txBody>
      </p:sp>
    </p:spTree>
    <p:extLst>
      <p:ext uri="{BB962C8B-B14F-4D97-AF65-F5344CB8AC3E}">
        <p14:creationId xmlns:p14="http://schemas.microsoft.com/office/powerpoint/2010/main" val="131508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1F6F221-81D2-413F-8735-A011EBAE1EF3}"/>
              </a:ext>
            </a:extLst>
          </p:cNvPr>
          <p:cNvSpPr>
            <a:spLocks noGrp="1"/>
          </p:cNvSpPr>
          <p:nvPr>
            <p:ph type="title"/>
          </p:nvPr>
        </p:nvSpPr>
        <p:spPr>
          <a:xfrm>
            <a:off x="1539116" y="864108"/>
            <a:ext cx="3073914" cy="5120639"/>
          </a:xfrm>
        </p:spPr>
        <p:txBody>
          <a:bodyPr>
            <a:normAutofit/>
          </a:bodyPr>
          <a:lstStyle/>
          <a:p>
            <a:pPr algn="r"/>
            <a:r>
              <a:rPr lang="en-US" b="1">
                <a:solidFill>
                  <a:schemeClr val="tx1">
                    <a:lumMod val="85000"/>
                    <a:lumOff val="15000"/>
                  </a:schemeClr>
                </a:solidFill>
              </a:rPr>
              <a:t>6. Local Word Grouping</a:t>
            </a:r>
            <a:endParaRPr lang="en-US">
              <a:solidFill>
                <a:schemeClr val="tx1">
                  <a:lumMod val="85000"/>
                  <a:lumOff val="15000"/>
                </a:schemeClr>
              </a:solidFill>
            </a:endParaRP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36C2987-353B-4E19-9558-68BE7B0AD803}"/>
              </a:ext>
            </a:extLst>
          </p:cNvPr>
          <p:cNvSpPr>
            <a:spLocks noGrp="1"/>
          </p:cNvSpPr>
          <p:nvPr>
            <p:ph idx="1"/>
          </p:nvPr>
        </p:nvSpPr>
        <p:spPr>
          <a:xfrm>
            <a:off x="5289229" y="864108"/>
            <a:ext cx="5910677" cy="5120640"/>
          </a:xfrm>
        </p:spPr>
        <p:txBody>
          <a:bodyPr>
            <a:normAutofit/>
          </a:bodyPr>
          <a:lstStyle/>
          <a:p>
            <a:r>
              <a:rPr lang="en-US" dirty="0"/>
              <a:t>Aims at throwing lights on patterns of use of words, idioms, phrases and other language properties from different perspective.</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640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20B3F-E64D-43E3-98CE-27AA454BE1E1}"/>
              </a:ext>
            </a:extLst>
          </p:cNvPr>
          <p:cNvSpPr>
            <a:spLocks noGrp="1"/>
          </p:cNvSpPr>
          <p:nvPr>
            <p:ph type="title"/>
          </p:nvPr>
        </p:nvSpPr>
        <p:spPr/>
        <p:txBody>
          <a:bodyPr>
            <a:normAutofit/>
          </a:bodyPr>
          <a:lstStyle/>
          <a:p>
            <a:r>
              <a:rPr lang="en-US" sz="3400" b="1" dirty="0"/>
              <a:t>Lemmatization of Words </a:t>
            </a:r>
            <a:endParaRPr lang="en-US" sz="3400" dirty="0"/>
          </a:p>
        </p:txBody>
      </p:sp>
      <p:sp>
        <p:nvSpPr>
          <p:cNvPr id="3" name="Content Placeholder 2">
            <a:extLst>
              <a:ext uri="{FF2B5EF4-FFF2-40B4-BE49-F238E27FC236}">
                <a16:creationId xmlns:a16="http://schemas.microsoft.com/office/drawing/2014/main" id="{12861564-9274-40CD-8143-C9341B477623}"/>
              </a:ext>
            </a:extLst>
          </p:cNvPr>
          <p:cNvSpPr>
            <a:spLocks noGrp="1"/>
          </p:cNvSpPr>
          <p:nvPr>
            <p:ph idx="1"/>
          </p:nvPr>
        </p:nvSpPr>
        <p:spPr/>
        <p:txBody>
          <a:bodyPr/>
          <a:lstStyle/>
          <a:p>
            <a:r>
              <a:rPr lang="en-US" dirty="0"/>
              <a:t>Lemmatization involves identification of part-of-speech of words used in a piece of text and reducing them to their respective lexemes — the headword that we look for in a dictionary (Dash 2006)</a:t>
            </a:r>
          </a:p>
        </p:txBody>
      </p:sp>
    </p:spTree>
    <p:extLst>
      <p:ext uri="{BB962C8B-B14F-4D97-AF65-F5344CB8AC3E}">
        <p14:creationId xmlns:p14="http://schemas.microsoft.com/office/powerpoint/2010/main" val="3598139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349F4-053B-4FE1-B879-47CE179DE2E2}"/>
              </a:ext>
            </a:extLst>
          </p:cNvPr>
          <p:cNvSpPr>
            <a:spLocks noGrp="1"/>
          </p:cNvSpPr>
          <p:nvPr>
            <p:ph type="title"/>
          </p:nvPr>
        </p:nvSpPr>
        <p:spPr/>
        <p:txBody>
          <a:bodyPr/>
          <a:lstStyle/>
          <a:p>
            <a:r>
              <a:rPr lang="en-US" dirty="0"/>
              <a:t>Parsing Sentences</a:t>
            </a:r>
          </a:p>
        </p:txBody>
      </p:sp>
      <p:sp>
        <p:nvSpPr>
          <p:cNvPr id="3" name="Content Placeholder 2">
            <a:extLst>
              <a:ext uri="{FF2B5EF4-FFF2-40B4-BE49-F238E27FC236}">
                <a16:creationId xmlns:a16="http://schemas.microsoft.com/office/drawing/2014/main" id="{61418CB6-C154-47C1-A754-967F61F093DD}"/>
              </a:ext>
            </a:extLst>
          </p:cNvPr>
          <p:cNvSpPr>
            <a:spLocks noGrp="1"/>
          </p:cNvSpPr>
          <p:nvPr>
            <p:ph idx="1"/>
          </p:nvPr>
        </p:nvSpPr>
        <p:spPr/>
        <p:txBody>
          <a:bodyPr/>
          <a:lstStyle/>
          <a:p>
            <a:r>
              <a:rPr lang="en-US" dirty="0"/>
              <a:t>a kind of annotation which allows us to carry out syntactic analysis of sentences collected in a corpus in accordance with the grammar of a language.</a:t>
            </a:r>
          </a:p>
          <a:p>
            <a:r>
              <a:rPr lang="en-US" dirty="0"/>
              <a:t>Operated after the completion of grammatical annotation.</a:t>
            </a:r>
          </a:p>
          <a:p>
            <a:r>
              <a:rPr lang="en-US" dirty="0"/>
              <a:t>in a parsed corpus, information is provided for identifying the structural relationships of words, word-groups, phrases, and clauses etc. used within a sentence</a:t>
            </a:r>
          </a:p>
        </p:txBody>
      </p:sp>
    </p:spTree>
    <p:extLst>
      <p:ext uri="{BB962C8B-B14F-4D97-AF65-F5344CB8AC3E}">
        <p14:creationId xmlns:p14="http://schemas.microsoft.com/office/powerpoint/2010/main" val="649666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A9C08-EF10-4946-9065-CE2E861794C6}"/>
              </a:ext>
            </a:extLst>
          </p:cNvPr>
          <p:cNvSpPr>
            <a:spLocks noGrp="1"/>
          </p:cNvSpPr>
          <p:nvPr>
            <p:ph type="title"/>
          </p:nvPr>
        </p:nvSpPr>
        <p:spPr>
          <a:xfrm>
            <a:off x="252919" y="1123837"/>
            <a:ext cx="2947482" cy="4601183"/>
          </a:xfrm>
        </p:spPr>
        <p:txBody>
          <a:bodyPr>
            <a:normAutofit/>
          </a:bodyPr>
          <a:lstStyle/>
          <a:p>
            <a:r>
              <a:rPr lang="en-US" dirty="0"/>
              <a:t>Basic Goals of Parsing</a:t>
            </a:r>
          </a:p>
        </p:txBody>
      </p:sp>
      <p:sp>
        <p:nvSpPr>
          <p:cNvPr id="3" name="Content Placeholder 2">
            <a:extLst>
              <a:ext uri="{FF2B5EF4-FFF2-40B4-BE49-F238E27FC236}">
                <a16:creationId xmlns:a16="http://schemas.microsoft.com/office/drawing/2014/main" id="{230D7D1A-F7C3-46FB-B987-3133DA997534}"/>
              </a:ext>
            </a:extLst>
          </p:cNvPr>
          <p:cNvSpPr>
            <a:spLocks noGrp="1"/>
          </p:cNvSpPr>
          <p:nvPr>
            <p:ph idx="1"/>
          </p:nvPr>
        </p:nvSpPr>
        <p:spPr>
          <a:xfrm>
            <a:off x="3869267" y="864108"/>
            <a:ext cx="3585891" cy="5120640"/>
          </a:xfrm>
        </p:spPr>
        <p:txBody>
          <a:bodyPr>
            <a:normAutofit/>
          </a:bodyPr>
          <a:lstStyle/>
          <a:p>
            <a:pPr>
              <a:buFont typeface="Wingdings" panose="05000000000000000000" pitchFamily="2" charset="2"/>
              <a:buChar char="§"/>
            </a:pPr>
            <a:r>
              <a:rPr lang="en-US"/>
              <a:t>Proper identification of words used in a sentence, </a:t>
            </a:r>
          </a:p>
          <a:p>
            <a:pPr>
              <a:buFont typeface="Wingdings" panose="05000000000000000000" pitchFamily="2" charset="2"/>
              <a:buChar char="§"/>
            </a:pPr>
            <a:r>
              <a:rPr lang="en-US"/>
              <a:t>Assignment of appropriate syntactic description to the words, </a:t>
            </a:r>
          </a:p>
          <a:p>
            <a:pPr>
              <a:buFont typeface="Wingdings" panose="05000000000000000000" pitchFamily="2" charset="2"/>
              <a:buChar char="§"/>
            </a:pPr>
            <a:r>
              <a:rPr lang="en-US"/>
              <a:t> Identification of boundary of phrases and clauses, </a:t>
            </a:r>
          </a:p>
          <a:p>
            <a:pPr>
              <a:buFont typeface="Wingdings" panose="05000000000000000000" pitchFamily="2" charset="2"/>
              <a:buChar char="§"/>
            </a:pPr>
            <a:r>
              <a:rPr lang="en-US"/>
              <a:t> Allocation of groups to clause components, </a:t>
            </a:r>
          </a:p>
          <a:p>
            <a:pPr>
              <a:buFont typeface="Wingdings" panose="05000000000000000000" pitchFamily="2" charset="2"/>
              <a:buChar char="§"/>
            </a:pPr>
            <a:r>
              <a:rPr lang="en-US"/>
              <a:t> Grouping phrases and clauses to identify syntactic constituents of a sentence, and </a:t>
            </a:r>
          </a:p>
          <a:p>
            <a:pPr>
              <a:buFont typeface="Wingdings" panose="05000000000000000000" pitchFamily="2" charset="2"/>
              <a:buChar char="§"/>
            </a:pPr>
            <a:r>
              <a:rPr lang="en-US"/>
              <a:t>Naming of the constituents accordingly.</a:t>
            </a:r>
          </a:p>
        </p:txBody>
      </p:sp>
      <p:pic>
        <p:nvPicPr>
          <p:cNvPr id="7" name="Graphic 6" descr="Quotes">
            <a:extLst>
              <a:ext uri="{FF2B5EF4-FFF2-40B4-BE49-F238E27FC236}">
                <a16:creationId xmlns:a16="http://schemas.microsoft.com/office/drawing/2014/main" id="{0C0471C4-C591-44A6-9A68-6C668A24FE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18120" y="1691640"/>
            <a:ext cx="3474720" cy="3474720"/>
          </a:xfrm>
          <a:prstGeom prst="rect">
            <a:avLst/>
          </a:prstGeom>
        </p:spPr>
      </p:pic>
    </p:spTree>
    <p:extLst>
      <p:ext uri="{BB962C8B-B14F-4D97-AF65-F5344CB8AC3E}">
        <p14:creationId xmlns:p14="http://schemas.microsoft.com/office/powerpoint/2010/main" val="327762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Shape 15">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D665C71-C49C-4982-B090-D5A62C48D749}"/>
              </a:ext>
            </a:extLst>
          </p:cNvPr>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sz="5900" spc="-100" dirty="0" err="1">
                <a:solidFill>
                  <a:schemeClr val="accent1"/>
                </a:solidFill>
              </a:rPr>
              <a:t>Takeway</a:t>
            </a:r>
            <a:endParaRPr lang="en-US" sz="5900" spc="-100" dirty="0">
              <a:solidFill>
                <a:schemeClr val="accent1"/>
              </a:solidFill>
            </a:endParaRPr>
          </a:p>
        </p:txBody>
      </p:sp>
    </p:spTree>
    <p:extLst>
      <p:ext uri="{BB962C8B-B14F-4D97-AF65-F5344CB8AC3E}">
        <p14:creationId xmlns:p14="http://schemas.microsoft.com/office/powerpoint/2010/main" val="3098205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BC512124-0D13-4ED9-80B7-52AE15B6B4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97F53E2-B307-4E68-922A-C6B868F4361F}"/>
              </a:ext>
            </a:extLst>
          </p:cNvPr>
          <p:cNvPicPr>
            <a:picLocks noChangeAspect="1"/>
          </p:cNvPicPr>
          <p:nvPr/>
        </p:nvPicPr>
        <p:blipFill rotWithShape="1">
          <a:blip r:embed="rId2">
            <a:alphaModFix amt="35000"/>
          </a:blip>
          <a:srcRect t="3582" b="21418"/>
          <a:stretch/>
        </p:blipFill>
        <p:spPr>
          <a:xfrm>
            <a:off x="20" y="10"/>
            <a:ext cx="12191980" cy="6857990"/>
          </a:xfrm>
          <a:prstGeom prst="rect">
            <a:avLst/>
          </a:prstGeom>
        </p:spPr>
      </p:pic>
      <p:sp>
        <p:nvSpPr>
          <p:cNvPr id="2" name="Title 1">
            <a:extLst>
              <a:ext uri="{FF2B5EF4-FFF2-40B4-BE49-F238E27FC236}">
                <a16:creationId xmlns:a16="http://schemas.microsoft.com/office/drawing/2014/main" id="{A2FD9477-0EC1-4286-8CD2-87C2AC820089}"/>
              </a:ext>
            </a:extLst>
          </p:cNvPr>
          <p:cNvSpPr>
            <a:spLocks noGrp="1"/>
          </p:cNvSpPr>
          <p:nvPr>
            <p:ph type="title"/>
          </p:nvPr>
        </p:nvSpPr>
        <p:spPr>
          <a:xfrm>
            <a:off x="1069848" y="1298448"/>
            <a:ext cx="7315200" cy="3255264"/>
          </a:xfrm>
        </p:spPr>
        <p:txBody>
          <a:bodyPr vert="horz" lIns="91440" tIns="45720" rIns="91440" bIns="45720" rtlCol="0" anchor="b">
            <a:normAutofit/>
          </a:bodyPr>
          <a:lstStyle/>
          <a:p>
            <a:r>
              <a:rPr lang="en-US" sz="5900" spc="-100">
                <a:solidFill>
                  <a:schemeClr val="tx1"/>
                </a:solidFill>
              </a:rPr>
              <a:t>Questions?</a:t>
            </a:r>
          </a:p>
        </p:txBody>
      </p:sp>
    </p:spTree>
    <p:extLst>
      <p:ext uri="{BB962C8B-B14F-4D97-AF65-F5344CB8AC3E}">
        <p14:creationId xmlns:p14="http://schemas.microsoft.com/office/powerpoint/2010/main" val="11032410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B4B5CC49-6FAE-42FA-99B6-A3FDA8C68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0C8C46-A562-46B3-AB9A-B9092D43FA50}"/>
              </a:ext>
            </a:extLst>
          </p:cNvPr>
          <p:cNvSpPr>
            <a:spLocks noGrp="1"/>
          </p:cNvSpPr>
          <p:nvPr>
            <p:ph type="title"/>
          </p:nvPr>
        </p:nvSpPr>
        <p:spPr>
          <a:xfrm>
            <a:off x="1703295" y="1083732"/>
            <a:ext cx="5509628" cy="4690534"/>
          </a:xfrm>
        </p:spPr>
        <p:txBody>
          <a:bodyPr vert="horz" lIns="91440" tIns="45720" rIns="91440" bIns="45720" rtlCol="0" anchor="ctr">
            <a:normAutofit/>
          </a:bodyPr>
          <a:lstStyle/>
          <a:p>
            <a:pPr algn="r"/>
            <a:r>
              <a:rPr lang="en-US" sz="7200" spc="-100">
                <a:solidFill>
                  <a:schemeClr val="tx1">
                    <a:lumMod val="75000"/>
                    <a:lumOff val="25000"/>
                  </a:schemeClr>
                </a:solidFill>
              </a:rPr>
              <a:t>Corpus Linguistics</a:t>
            </a:r>
          </a:p>
        </p:txBody>
      </p:sp>
      <p:sp>
        <p:nvSpPr>
          <p:cNvPr id="14" name="Rectangle 13">
            <a:extLst>
              <a:ext uri="{FF2B5EF4-FFF2-40B4-BE49-F238E27FC236}">
                <a16:creationId xmlns:a16="http://schemas.microsoft.com/office/drawing/2014/main" id="{E6BC9B4A-2119-4645-B4CA-7817D5FAF4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158D888F-D87A-4C3C-BD82-273E4C8C5E8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9A2CD81-3BB6-4ED6-A50F-DC14F37A9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577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639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69B5F-4A16-4AB7-907E-BFB435E0054A}"/>
              </a:ext>
            </a:extLst>
          </p:cNvPr>
          <p:cNvSpPr>
            <a:spLocks noGrp="1"/>
          </p:cNvSpPr>
          <p:nvPr>
            <p:ph type="title"/>
          </p:nvPr>
        </p:nvSpPr>
        <p:spPr/>
        <p:txBody>
          <a:bodyPr/>
          <a:lstStyle/>
          <a:p>
            <a:r>
              <a:rPr lang="en-US" dirty="0"/>
              <a:t>Bengali/ Bangla Language</a:t>
            </a:r>
          </a:p>
        </p:txBody>
      </p:sp>
      <p:sp>
        <p:nvSpPr>
          <p:cNvPr id="3" name="Content Placeholder 2">
            <a:extLst>
              <a:ext uri="{FF2B5EF4-FFF2-40B4-BE49-F238E27FC236}">
                <a16:creationId xmlns:a16="http://schemas.microsoft.com/office/drawing/2014/main" id="{D342D0FC-F12F-4290-B193-15733791A847}"/>
              </a:ext>
            </a:extLst>
          </p:cNvPr>
          <p:cNvSpPr>
            <a:spLocks noGrp="1"/>
          </p:cNvSpPr>
          <p:nvPr>
            <p:ph idx="1"/>
          </p:nvPr>
        </p:nvSpPr>
        <p:spPr/>
        <p:txBody>
          <a:bodyPr/>
          <a:lstStyle/>
          <a:p>
            <a:r>
              <a:rPr lang="en-US" dirty="0"/>
              <a:t>One of the seventh most widely spoken languages in the world.</a:t>
            </a:r>
          </a:p>
          <a:p>
            <a:r>
              <a:rPr lang="en-US" dirty="0"/>
              <a:t>With around 230 million native speakers and 37 million L2 .</a:t>
            </a:r>
          </a:p>
        </p:txBody>
      </p:sp>
    </p:spTree>
    <p:extLst>
      <p:ext uri="{BB962C8B-B14F-4D97-AF65-F5344CB8AC3E}">
        <p14:creationId xmlns:p14="http://schemas.microsoft.com/office/powerpoint/2010/main" val="311296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BC512124-0D13-4ED9-80B7-52AE15B6B4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2EB60D4-E37F-497D-A1D0-FACC61CBB4B3}"/>
              </a:ext>
            </a:extLst>
          </p:cNvPr>
          <p:cNvPicPr>
            <a:picLocks noChangeAspect="1"/>
          </p:cNvPicPr>
          <p:nvPr/>
        </p:nvPicPr>
        <p:blipFill rotWithShape="1">
          <a:blip r:embed="rId2">
            <a:alphaModFix amt="35000"/>
          </a:blip>
          <a:srcRect t="1310" b="14420"/>
          <a:stretch/>
        </p:blipFill>
        <p:spPr>
          <a:xfrm>
            <a:off x="20" y="10"/>
            <a:ext cx="12191980" cy="6857990"/>
          </a:xfrm>
          <a:prstGeom prst="rect">
            <a:avLst/>
          </a:prstGeom>
        </p:spPr>
      </p:pic>
      <p:sp>
        <p:nvSpPr>
          <p:cNvPr id="2" name="Title 1">
            <a:extLst>
              <a:ext uri="{FF2B5EF4-FFF2-40B4-BE49-F238E27FC236}">
                <a16:creationId xmlns:a16="http://schemas.microsoft.com/office/drawing/2014/main" id="{F4A7F723-934B-4A63-8D69-25579FFCAF43}"/>
              </a:ext>
            </a:extLst>
          </p:cNvPr>
          <p:cNvSpPr>
            <a:spLocks noGrp="1"/>
          </p:cNvSpPr>
          <p:nvPr>
            <p:ph type="title"/>
          </p:nvPr>
        </p:nvSpPr>
        <p:spPr>
          <a:xfrm>
            <a:off x="1069848" y="1298448"/>
            <a:ext cx="7315200" cy="3255264"/>
          </a:xfrm>
        </p:spPr>
        <p:txBody>
          <a:bodyPr vert="horz" lIns="91440" tIns="45720" rIns="91440" bIns="45720" rtlCol="0" anchor="b">
            <a:normAutofit/>
          </a:bodyPr>
          <a:lstStyle/>
          <a:p>
            <a:r>
              <a:rPr lang="en-US" sz="5900" spc="-100">
                <a:solidFill>
                  <a:schemeClr val="tx1"/>
                </a:solidFill>
              </a:rPr>
              <a:t>Bangla Corpus Linguistics</a:t>
            </a:r>
          </a:p>
        </p:txBody>
      </p:sp>
    </p:spTree>
    <p:extLst>
      <p:ext uri="{BB962C8B-B14F-4D97-AF65-F5344CB8AC3E}">
        <p14:creationId xmlns:p14="http://schemas.microsoft.com/office/powerpoint/2010/main" val="90747475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6E02-12E1-4255-AC5A-4CDDE404B3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894412-2E6B-404C-8E18-436819622A60}"/>
              </a:ext>
            </a:extLst>
          </p:cNvPr>
          <p:cNvSpPr>
            <a:spLocks noGrp="1"/>
          </p:cNvSpPr>
          <p:nvPr>
            <p:ph idx="1"/>
          </p:nvPr>
        </p:nvSpPr>
        <p:spPr/>
        <p:txBody>
          <a:bodyPr/>
          <a:lstStyle/>
          <a:p>
            <a:r>
              <a:rPr lang="en-US" i="1" dirty="0"/>
              <a:t>The utility of a language corpus is drastically enhanced when it is properly processed in various ways for retrieving relevant linguistic information to be used in language description and analysis as well as in various applications related to applied linguistics and language technology. Unfortunately, the text corpora developed for the Indian languages are not yet processed properly for making them useful for the tasks related to both mainstream linguistics and natural language processing. </a:t>
            </a:r>
            <a:endParaRPr lang="en-US" dirty="0"/>
          </a:p>
        </p:txBody>
      </p:sp>
    </p:spTree>
    <p:extLst>
      <p:ext uri="{BB962C8B-B14F-4D97-AF65-F5344CB8AC3E}">
        <p14:creationId xmlns:p14="http://schemas.microsoft.com/office/powerpoint/2010/main" val="3217734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B4B5CC49-6FAE-42FA-99B6-A3FDA8C68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4E9222-74CA-4867-A8B4-8A8841A7F37D}"/>
              </a:ext>
            </a:extLst>
          </p:cNvPr>
          <p:cNvSpPr>
            <a:spLocks noGrp="1"/>
          </p:cNvSpPr>
          <p:nvPr>
            <p:ph type="title"/>
          </p:nvPr>
        </p:nvSpPr>
        <p:spPr>
          <a:xfrm>
            <a:off x="1703295" y="1083732"/>
            <a:ext cx="5509628" cy="4690534"/>
          </a:xfrm>
        </p:spPr>
        <p:txBody>
          <a:bodyPr vert="horz" lIns="91440" tIns="45720" rIns="91440" bIns="45720" rtlCol="0" anchor="ctr">
            <a:normAutofit/>
          </a:bodyPr>
          <a:lstStyle/>
          <a:p>
            <a:pPr algn="r"/>
            <a:r>
              <a:rPr lang="en-US" sz="4500" spc="-100" dirty="0">
                <a:solidFill>
                  <a:schemeClr val="tx1">
                    <a:lumMod val="75000"/>
                    <a:lumOff val="25000"/>
                  </a:schemeClr>
                </a:solidFill>
              </a:rPr>
              <a:t>Some Techniques Used for Processing Bengali Corpus to Meet New Demands </a:t>
            </a:r>
            <a:br>
              <a:rPr lang="en-US" sz="4500" spc="-100" dirty="0">
                <a:solidFill>
                  <a:schemeClr val="tx1">
                    <a:lumMod val="75000"/>
                    <a:lumOff val="25000"/>
                  </a:schemeClr>
                </a:solidFill>
              </a:rPr>
            </a:br>
            <a:r>
              <a:rPr lang="en-US" sz="4500" spc="-100" dirty="0">
                <a:solidFill>
                  <a:schemeClr val="tx1">
                    <a:lumMod val="75000"/>
                    <a:lumOff val="25000"/>
                  </a:schemeClr>
                </a:solidFill>
              </a:rPr>
              <a:t>of Linguistics and Language Technology</a:t>
            </a:r>
          </a:p>
        </p:txBody>
      </p:sp>
      <p:sp>
        <p:nvSpPr>
          <p:cNvPr id="14" name="Rectangle 13">
            <a:extLst>
              <a:ext uri="{FF2B5EF4-FFF2-40B4-BE49-F238E27FC236}">
                <a16:creationId xmlns:a16="http://schemas.microsoft.com/office/drawing/2014/main" id="{E6BC9B4A-2119-4645-B4CA-7817D5FAF4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158D888F-D87A-4C3C-BD82-273E4C8C5E8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9A2CD81-3BB6-4ED6-A50F-DC14F37A9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577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2753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919F-355D-4F66-8DD3-225B6E0C39C5}"/>
              </a:ext>
            </a:extLst>
          </p:cNvPr>
          <p:cNvSpPr>
            <a:spLocks noGrp="1"/>
          </p:cNvSpPr>
          <p:nvPr>
            <p:ph type="title"/>
          </p:nvPr>
        </p:nvSpPr>
        <p:spPr/>
        <p:txBody>
          <a:bodyPr/>
          <a:lstStyle/>
          <a:p>
            <a:r>
              <a:rPr lang="en-US" dirty="0"/>
              <a:t>Frequency Counts</a:t>
            </a:r>
          </a:p>
        </p:txBody>
      </p:sp>
      <p:sp>
        <p:nvSpPr>
          <p:cNvPr id="3" name="Content Placeholder 2">
            <a:extLst>
              <a:ext uri="{FF2B5EF4-FFF2-40B4-BE49-F238E27FC236}">
                <a16:creationId xmlns:a16="http://schemas.microsoft.com/office/drawing/2014/main" id="{115E11B6-C39F-4484-91FF-379257594BAB}"/>
              </a:ext>
            </a:extLst>
          </p:cNvPr>
          <p:cNvSpPr>
            <a:spLocks noGrp="1"/>
          </p:cNvSpPr>
          <p:nvPr>
            <p:ph idx="1"/>
          </p:nvPr>
        </p:nvSpPr>
        <p:spPr/>
        <p:txBody>
          <a:bodyPr/>
          <a:lstStyle/>
          <a:p>
            <a:r>
              <a:rPr lang="en-US" dirty="0"/>
              <a:t>Frequency refers to the number of occurrences .If a word, phrase tag etc. has a frequency of 10 ,it means it was found 10 times or it exist ten times. It’s an absolute figure, not calculated using any particular formula.</a:t>
            </a:r>
          </a:p>
          <a:p>
            <a:pPr marL="0" indent="0">
              <a:buNone/>
            </a:pPr>
            <a:endParaRPr lang="en-US" dirty="0"/>
          </a:p>
          <a:p>
            <a:r>
              <a:rPr lang="en-US" dirty="0"/>
              <a:t>a) Alphabetic frequency count, and </a:t>
            </a:r>
          </a:p>
          <a:p>
            <a:r>
              <a:rPr lang="en-US" dirty="0"/>
              <a:t>(b) Numerical frequency count </a:t>
            </a:r>
          </a:p>
          <a:p>
            <a:pPr marL="0" indent="0">
              <a:buNone/>
            </a:pPr>
            <a:endParaRPr lang="en-US" dirty="0"/>
          </a:p>
        </p:txBody>
      </p:sp>
    </p:spTree>
    <p:extLst>
      <p:ext uri="{BB962C8B-B14F-4D97-AF65-F5344CB8AC3E}">
        <p14:creationId xmlns:p14="http://schemas.microsoft.com/office/powerpoint/2010/main" val="123625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363B-1281-4F85-9C29-9D768304F7F2}"/>
              </a:ext>
            </a:extLst>
          </p:cNvPr>
          <p:cNvSpPr>
            <a:spLocks noGrp="1"/>
          </p:cNvSpPr>
          <p:nvPr>
            <p:ph type="title"/>
          </p:nvPr>
        </p:nvSpPr>
        <p:spPr/>
        <p:txBody>
          <a:bodyPr/>
          <a:lstStyle/>
          <a:p>
            <a:r>
              <a:rPr lang="en-US" b="1" dirty="0"/>
              <a:t>Concordance of Words </a:t>
            </a:r>
            <a:endParaRPr lang="en-US" dirty="0"/>
          </a:p>
        </p:txBody>
      </p:sp>
      <p:sp>
        <p:nvSpPr>
          <p:cNvPr id="3" name="Content Placeholder 2">
            <a:extLst>
              <a:ext uri="{FF2B5EF4-FFF2-40B4-BE49-F238E27FC236}">
                <a16:creationId xmlns:a16="http://schemas.microsoft.com/office/drawing/2014/main" id="{35E30D68-7426-4FA4-A871-FF537BA68C91}"/>
              </a:ext>
            </a:extLst>
          </p:cNvPr>
          <p:cNvSpPr>
            <a:spLocks noGrp="1"/>
          </p:cNvSpPr>
          <p:nvPr>
            <p:ph idx="1"/>
          </p:nvPr>
        </p:nvSpPr>
        <p:spPr/>
        <p:txBody>
          <a:bodyPr/>
          <a:lstStyle/>
          <a:p>
            <a:pPr marL="0" indent="0">
              <a:buNone/>
            </a:pPr>
            <a:r>
              <a:rPr lang="en-US" dirty="0"/>
              <a:t>A process of indexing words used in a piece of text. It enables us to</a:t>
            </a:r>
          </a:p>
          <a:p>
            <a:pPr marL="0" indent="0">
              <a:buNone/>
            </a:pPr>
            <a:r>
              <a:rPr lang="en-US" dirty="0"/>
              <a:t>display the total list of occurrences of words in its own contextual</a:t>
            </a:r>
          </a:p>
          <a:p>
            <a:pPr marL="0" indent="0">
              <a:buNone/>
            </a:pPr>
            <a:r>
              <a:rPr lang="en-US" dirty="0"/>
              <a:t>environment.</a:t>
            </a:r>
          </a:p>
          <a:p>
            <a:pPr marL="0" indent="0">
              <a:buNone/>
            </a:pPr>
            <a:endParaRPr lang="en-US" dirty="0"/>
          </a:p>
          <a:p>
            <a:pPr marL="0" indent="0">
              <a:buNone/>
            </a:pPr>
            <a:r>
              <a:rPr lang="en-US" dirty="0"/>
              <a:t>                                          </a:t>
            </a:r>
          </a:p>
          <a:p>
            <a:pPr marL="514350" indent="-514350">
              <a:buFont typeface="+mj-lt"/>
              <a:buAutoNum type="romanUcPeriod"/>
            </a:pPr>
            <a:r>
              <a:rPr lang="en-US" dirty="0"/>
              <a:t>Yields varieties of information which are not available through intuition.</a:t>
            </a:r>
          </a:p>
          <a:p>
            <a:pPr marL="514350" indent="-514350">
              <a:buFont typeface="+mj-lt"/>
              <a:buAutoNum type="romanUcPeriod"/>
            </a:pPr>
            <a:r>
              <a:rPr lang="en-US" dirty="0"/>
              <a:t>Used in dictionary compilation.</a:t>
            </a:r>
          </a:p>
          <a:p>
            <a:pPr marL="514350" indent="-514350">
              <a:buFont typeface="+mj-lt"/>
              <a:buAutoNum type="romanUcPeriod"/>
            </a:pPr>
            <a:r>
              <a:rPr lang="en-US" dirty="0"/>
              <a:t>Provide relative frequency of the items, their distributions if complemented with a range of statistical tools.</a:t>
            </a:r>
          </a:p>
        </p:txBody>
      </p:sp>
    </p:spTree>
    <p:extLst>
      <p:ext uri="{BB962C8B-B14F-4D97-AF65-F5344CB8AC3E}">
        <p14:creationId xmlns:p14="http://schemas.microsoft.com/office/powerpoint/2010/main" val="270065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B2C5-0583-47DD-9838-7AAAFF72E381}"/>
              </a:ext>
            </a:extLst>
          </p:cNvPr>
          <p:cNvSpPr>
            <a:spLocks noGrp="1"/>
          </p:cNvSpPr>
          <p:nvPr>
            <p:ph type="title"/>
          </p:nvPr>
        </p:nvSpPr>
        <p:spPr/>
        <p:txBody>
          <a:bodyPr/>
          <a:lstStyle/>
          <a:p>
            <a:r>
              <a:rPr lang="en-US" b="1" dirty="0"/>
              <a:t>Lexical Collocation </a:t>
            </a:r>
            <a:endParaRPr lang="en-US" dirty="0"/>
          </a:p>
        </p:txBody>
      </p:sp>
      <p:sp>
        <p:nvSpPr>
          <p:cNvPr id="3" name="Content Placeholder 2">
            <a:extLst>
              <a:ext uri="{FF2B5EF4-FFF2-40B4-BE49-F238E27FC236}">
                <a16:creationId xmlns:a16="http://schemas.microsoft.com/office/drawing/2014/main" id="{CAF20543-8FC7-478A-B99A-5079ECDE171A}"/>
              </a:ext>
            </a:extLst>
          </p:cNvPr>
          <p:cNvSpPr>
            <a:spLocks noGrp="1"/>
          </p:cNvSpPr>
          <p:nvPr>
            <p:ph idx="1"/>
          </p:nvPr>
        </p:nvSpPr>
        <p:spPr/>
        <p:txBody>
          <a:bodyPr/>
          <a:lstStyle/>
          <a:p>
            <a:r>
              <a:rPr lang="en-US" dirty="0"/>
              <a:t>Lexical collocation is a well-known linguistic phenomenon of a natural language. </a:t>
            </a:r>
          </a:p>
          <a:p>
            <a:r>
              <a:rPr lang="en-US" dirty="0"/>
              <a:t>Defined as the “occurrence of two or more words within a short space of each other in a text” (Sinclair 1991: 170)</a:t>
            </a:r>
          </a:p>
          <a:p>
            <a:r>
              <a:rPr lang="en-US" dirty="0"/>
              <a:t>This is used to evaluate the argument that claims that our mental lexicon is made up not only with single words but also with larger multiword units — both fixed and variable.</a:t>
            </a:r>
          </a:p>
        </p:txBody>
      </p:sp>
    </p:spTree>
    <p:extLst>
      <p:ext uri="{BB962C8B-B14F-4D97-AF65-F5344CB8AC3E}">
        <p14:creationId xmlns:p14="http://schemas.microsoft.com/office/powerpoint/2010/main" val="212499750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416</TotalTime>
  <Words>621</Words>
  <Application>Microsoft Office PowerPoint</Application>
  <PresentationFormat>Widescreen</PresentationFormat>
  <Paragraphs>48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Corbel</vt:lpstr>
      <vt:lpstr>Wingdings</vt:lpstr>
      <vt:lpstr>Wingdings 2</vt:lpstr>
      <vt:lpstr>Frame</vt:lpstr>
      <vt:lpstr>Research Paper Analysis</vt:lpstr>
      <vt:lpstr>Corpus Linguistics</vt:lpstr>
      <vt:lpstr>Bengali/ Bangla Language</vt:lpstr>
      <vt:lpstr>Bangla Corpus Linguistics</vt:lpstr>
      <vt:lpstr>PowerPoint Presentation</vt:lpstr>
      <vt:lpstr>Some Techniques Used for Processing Bengali Corpus to Meet New Demands  of Linguistics and Language Technology</vt:lpstr>
      <vt:lpstr>Frequency Counts</vt:lpstr>
      <vt:lpstr>Concordance of Words </vt:lpstr>
      <vt:lpstr>Lexical Collocation </vt:lpstr>
      <vt:lpstr>Key-word-in-context (KWIC) </vt:lpstr>
      <vt:lpstr>6. Local Word Grouping</vt:lpstr>
      <vt:lpstr>Lemmatization of Words </vt:lpstr>
      <vt:lpstr>Parsing Sentences</vt:lpstr>
      <vt:lpstr>Basic Goals of Parsing</vt:lpstr>
      <vt:lpstr>Takeway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Paper Analysis</dc:title>
  <dc:creator>sumonahmed.kst94@gmail.com</dc:creator>
  <cp:lastModifiedBy>sumonahmed.kst94@gmail.com</cp:lastModifiedBy>
  <cp:revision>1</cp:revision>
  <dcterms:created xsi:type="dcterms:W3CDTF">2020-04-23T17:09:33Z</dcterms:created>
  <dcterms:modified xsi:type="dcterms:W3CDTF">2020-04-24T00:06:25Z</dcterms:modified>
</cp:coreProperties>
</file>